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5" r:id="rId4"/>
    <p:sldId id="263" r:id="rId5"/>
    <p:sldId id="275" r:id="rId6"/>
    <p:sldId id="277" r:id="rId7"/>
    <p:sldId id="276" r:id="rId8"/>
    <p:sldId id="279" r:id="rId9"/>
    <p:sldId id="274" r:id="rId10"/>
    <p:sldId id="257" r:id="rId11"/>
    <p:sldId id="260" r:id="rId12"/>
    <p:sldId id="258" r:id="rId13"/>
    <p:sldId id="268" r:id="rId14"/>
    <p:sldId id="262" r:id="rId15"/>
    <p:sldId id="270" r:id="rId16"/>
    <p:sldId id="280" r:id="rId17"/>
    <p:sldId id="273" r:id="rId18"/>
    <p:sldId id="269" r:id="rId19"/>
    <p:sldId id="266" r:id="rId20"/>
    <p:sldId id="267" r:id="rId21"/>
    <p:sldId id="278" r:id="rId22"/>
    <p:sldId id="271" r:id="rId23"/>
    <p:sldId id="27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0"/>
    <a:srgbClr val="00F000"/>
    <a:srgbClr val="F00000"/>
    <a:srgbClr val="E9FAE5"/>
    <a:srgbClr val="FF00FF"/>
    <a:srgbClr val="0000FE"/>
    <a:srgbClr val="0000FF"/>
    <a:srgbClr val="FE0000"/>
    <a:srgbClr val="FF0000"/>
    <a:srgbClr val="00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10"/>
    <p:restoredTop sz="94631"/>
  </p:normalViewPr>
  <p:slideViewPr>
    <p:cSldViewPr snapToGrid="0" snapToObjects="1">
      <p:cViewPr varScale="1">
        <p:scale>
          <a:sx n="106" d="100"/>
          <a:sy n="10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02A40-7C21-F942-8653-C2194C12E3D8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FBBC-95C4-4E4D-954B-418FEE861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66287FE-E6DB-6640-B2B1-BFB57AADA521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46F2-FD5C-F141-BAFB-10CBF39FB898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AF30-D115-CC46-9737-1135F6292321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C959-642D-E34E-9D46-58394362E00A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7D32-2840-2146-B40C-F512D97EA0E9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05D-5917-484A-9732-5B2D4D4A1CE6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34D-9DD0-8E40-A99A-935B1F878F10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EE5-F88A-A145-98C1-E080E6FF3829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B9F5-8892-B240-8F68-0E1DF5139BA9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34071-2D55-834B-ABA2-DBA3F1BC9487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88CE-D72A-7144-B575-004E99DE10CD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A8B55-F057-C14C-9D59-3FD572266CF0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BBEE-E0FF-5F46-90AA-365964775437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4C7E-6951-C942-B89F-1978CD77B240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C332-5D25-0D44-ACA5-4595425E575C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CEB-6545-EE4E-95E9-9E4FB7B57DB2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505A-655C-694B-A88B-680700DC2E78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7ED8E-737B-E442-9A16-1F9BE8B41904}" type="datetime1">
              <a:rPr lang="en-GB" smtClean="0"/>
              <a:t>29/05/2018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FC8239-C793-7448-BA8D-AE0755035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72" y="1781298"/>
            <a:ext cx="4505629" cy="2864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4986C-55A2-044F-ACF0-E79E2AA99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2824" y="851430"/>
            <a:ext cx="8791575" cy="813315"/>
          </a:xfrm>
        </p:spPr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FAA23-A534-2C40-BD1A-2F283667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7745" y="5700157"/>
            <a:ext cx="3036126" cy="916882"/>
          </a:xfrm>
        </p:spPr>
        <p:txBody>
          <a:bodyPr>
            <a:normAutofit lnSpcReduction="10000"/>
          </a:bodyPr>
          <a:lstStyle/>
          <a:p>
            <a:r>
              <a:rPr lang="en-US" cap="none" dirty="0"/>
              <a:t>By Mark Torrens</a:t>
            </a:r>
          </a:p>
          <a:p>
            <a:r>
              <a:rPr lang="en-GB" cap="none" dirty="0"/>
              <a:t>Reviewed By: James Taylor</a:t>
            </a:r>
            <a:endParaRPr lang="en-US" cap="none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1047-4417-694E-A373-11A27305171D}"/>
              </a:ext>
            </a:extLst>
          </p:cNvPr>
          <p:cNvSpPr/>
          <p:nvPr/>
        </p:nvSpPr>
        <p:spPr>
          <a:xfrm>
            <a:off x="2394272" y="6158598"/>
            <a:ext cx="3717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torrens</a:t>
            </a:r>
            <a:r>
              <a:rPr lang="en-US" dirty="0"/>
              <a:t>/</a:t>
            </a:r>
            <a:r>
              <a:rPr lang="en-US" dirty="0" err="1"/>
              <a:t>kainosSteg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7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2B04-F7F2-3A48-95C9-04FB39E5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0266"/>
          </a:xfrm>
        </p:spPr>
        <p:txBody>
          <a:bodyPr/>
          <a:lstStyle/>
          <a:p>
            <a:r>
              <a:rPr lang="en-US" cap="none" dirty="0"/>
              <a:t>Steganography in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B130E-9611-234A-BB82-731501E0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71133"/>
            <a:ext cx="1947333" cy="292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4870C-C5E9-F94F-8174-77D2F862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466" y="1871133"/>
            <a:ext cx="1947333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0902F-5870-A246-99E9-E3A6C4F3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40" y="1871133"/>
            <a:ext cx="2025120" cy="2752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309C6-62AF-6845-9977-A5CED46A2454}"/>
              </a:ext>
            </a:extLst>
          </p:cNvPr>
          <p:cNvSpPr txBox="1"/>
          <p:nvPr/>
        </p:nvSpPr>
        <p:spPr>
          <a:xfrm>
            <a:off x="1141413" y="4792133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to hide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ED33-91C9-D440-93A8-0582EABB0693}"/>
              </a:ext>
            </a:extLst>
          </p:cNvPr>
          <p:cNvSpPr txBox="1"/>
          <p:nvPr/>
        </p:nvSpPr>
        <p:spPr>
          <a:xfrm>
            <a:off x="4470400" y="4854788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Cover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8BF06-1713-E74D-9CBD-5310C855C01A}"/>
              </a:ext>
            </a:extLst>
          </p:cNvPr>
          <p:cNvSpPr txBox="1"/>
          <p:nvPr/>
        </p:nvSpPr>
        <p:spPr>
          <a:xfrm>
            <a:off x="8009466" y="4854788"/>
            <a:ext cx="174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Stego</a:t>
            </a:r>
            <a:r>
              <a:rPr lang="en-US" sz="2400" dirty="0"/>
              <a:t>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21A22-0F95-CB47-8319-99937027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9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6120-3913-6F48-973B-67BB1092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8500"/>
          </a:xfrm>
        </p:spPr>
        <p:txBody>
          <a:bodyPr/>
          <a:lstStyle/>
          <a:p>
            <a:r>
              <a:rPr lang="en-US" cap="none" dirty="0"/>
              <a:t>Pixels made of </a:t>
            </a:r>
            <a:r>
              <a:rPr lang="en-US" cap="none" dirty="0">
                <a:solidFill>
                  <a:srgbClr val="FF0000"/>
                </a:solidFill>
              </a:rPr>
              <a:t>red</a:t>
            </a:r>
            <a:r>
              <a:rPr lang="en-US" cap="none" dirty="0"/>
              <a:t>, </a:t>
            </a:r>
            <a:r>
              <a:rPr lang="en-US" cap="none" dirty="0">
                <a:solidFill>
                  <a:srgbClr val="00B050"/>
                </a:solidFill>
              </a:rPr>
              <a:t>green</a:t>
            </a:r>
            <a:r>
              <a:rPr lang="en-US" cap="none" dirty="0"/>
              <a:t> &amp; </a:t>
            </a:r>
            <a:r>
              <a:rPr lang="en-US" cap="none" dirty="0">
                <a:solidFill>
                  <a:srgbClr val="0070C0"/>
                </a:solidFill>
              </a:rPr>
              <a:t>blue</a:t>
            </a:r>
            <a:r>
              <a:rPr lang="en-US" cap="none" dirty="0"/>
              <a:t> </a:t>
            </a:r>
            <a:r>
              <a:rPr lang="en-US" cap="none" dirty="0" err="1"/>
              <a:t>colour</a:t>
            </a:r>
            <a:r>
              <a:rPr lang="en-US" cap="none" dirty="0"/>
              <a:t> values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A90BD-7035-0444-8845-F8FEC895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72807"/>
            <a:ext cx="4737100" cy="1447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EB1A91-A348-5648-ADCC-B70CB0F0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936396"/>
            <a:ext cx="6530047" cy="694981"/>
          </a:xfrm>
        </p:spPr>
        <p:txBody>
          <a:bodyPr/>
          <a:lstStyle/>
          <a:p>
            <a:r>
              <a:rPr lang="en-US" dirty="0"/>
              <a:t>Each R, G, B part is a byte ranging from 0 - 255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76A45-EAF1-2C46-B218-7D113EC4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5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BDCD-DB96-2945-A2E1-02173207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4017"/>
          </a:xfrm>
        </p:spPr>
        <p:txBody>
          <a:bodyPr>
            <a:normAutofit/>
          </a:bodyPr>
          <a:lstStyle/>
          <a:p>
            <a:r>
              <a:rPr lang="en-US" cap="none" dirty="0"/>
              <a:t>Reminder about how a byte is made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72C951-A914-2E47-94FE-21D240D4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75115"/>
              </p:ext>
            </p:extLst>
          </p:nvPr>
        </p:nvGraphicFramePr>
        <p:xfrm>
          <a:off x="1141413" y="188333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671422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179856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880735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35218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61181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047847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853139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12542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9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4807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F10F65-6AEC-444D-8C91-76064431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53839"/>
            <a:ext cx="8128001" cy="1781299"/>
          </a:xfrm>
        </p:spPr>
        <p:txBody>
          <a:bodyPr/>
          <a:lstStyle/>
          <a:p>
            <a:r>
              <a:rPr lang="en-US" dirty="0"/>
              <a:t>These 8 bits (a byte) represent 65 ASCII A</a:t>
            </a:r>
          </a:p>
          <a:p>
            <a:r>
              <a:rPr lang="en-US" dirty="0"/>
              <a:t>LSB – Bit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4B3C2-A865-4547-ABC4-B8778C4D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0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B80F-AFF0-2649-A343-C93F55B4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67706" cy="69964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Altering the 4 Least Significant Bits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A1D3F3-1F0B-CE4A-99EA-D0C8444793FA}"/>
              </a:ext>
            </a:extLst>
          </p:cNvPr>
          <p:cNvSpPr/>
          <p:nvPr/>
        </p:nvSpPr>
        <p:spPr>
          <a:xfrm>
            <a:off x="4381552" y="2115403"/>
            <a:ext cx="1080655" cy="1080655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B10C9F-610D-434A-9D4D-6C2C02C1FE48}"/>
              </a:ext>
            </a:extLst>
          </p:cNvPr>
          <p:cNvSpPr/>
          <p:nvPr/>
        </p:nvSpPr>
        <p:spPr>
          <a:xfrm>
            <a:off x="6057952" y="2115403"/>
            <a:ext cx="1080655" cy="1080655"/>
          </a:xfrm>
          <a:prstGeom prst="roundRect">
            <a:avLst/>
          </a:prstGeom>
          <a:solidFill>
            <a:srgbClr val="00F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34625-08C9-E045-BE4F-E4DD62E49410}"/>
              </a:ext>
            </a:extLst>
          </p:cNvPr>
          <p:cNvSpPr txBox="1"/>
          <p:nvPr/>
        </p:nvSpPr>
        <p:spPr>
          <a:xfrm>
            <a:off x="4066516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RGB( 0, 255, 0 )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E30B0-06CC-C54E-BFB5-BB5BCB7D60FA}"/>
              </a:ext>
            </a:extLst>
          </p:cNvPr>
          <p:cNvSpPr txBox="1"/>
          <p:nvPr/>
        </p:nvSpPr>
        <p:spPr>
          <a:xfrm>
            <a:off x="5742916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RGB( 0, 240, 0 )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B59BEF-DB25-A04A-B2DF-BB2B7F23C68D}"/>
              </a:ext>
            </a:extLst>
          </p:cNvPr>
          <p:cNvSpPr/>
          <p:nvPr/>
        </p:nvSpPr>
        <p:spPr>
          <a:xfrm>
            <a:off x="861288" y="2115403"/>
            <a:ext cx="1080655" cy="10806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13E353-93C7-BE44-93C0-0ECB54BD0F7E}"/>
              </a:ext>
            </a:extLst>
          </p:cNvPr>
          <p:cNvSpPr/>
          <p:nvPr/>
        </p:nvSpPr>
        <p:spPr>
          <a:xfrm>
            <a:off x="2537688" y="2115403"/>
            <a:ext cx="1080655" cy="1080655"/>
          </a:xfrm>
          <a:prstGeom prst="roundRect">
            <a:avLst/>
          </a:prstGeom>
          <a:solidFill>
            <a:srgbClr val="F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FF892-322A-DF4A-B190-CBA80EF22F8A}"/>
              </a:ext>
            </a:extLst>
          </p:cNvPr>
          <p:cNvSpPr txBox="1"/>
          <p:nvPr/>
        </p:nvSpPr>
        <p:spPr>
          <a:xfrm>
            <a:off x="540613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RGB( 255, 0, 0 )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137A5-0659-D74F-93BE-D0A1F6874BB9}"/>
              </a:ext>
            </a:extLst>
          </p:cNvPr>
          <p:cNvSpPr txBox="1"/>
          <p:nvPr/>
        </p:nvSpPr>
        <p:spPr>
          <a:xfrm>
            <a:off x="2222652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RGB( 240, 0, 0 )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B1757D-7B41-214E-9729-46BC6DFD0790}"/>
              </a:ext>
            </a:extLst>
          </p:cNvPr>
          <p:cNvSpPr/>
          <p:nvPr/>
        </p:nvSpPr>
        <p:spPr>
          <a:xfrm>
            <a:off x="7904810" y="2115403"/>
            <a:ext cx="1080655" cy="1080655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01D1B6-68C4-7440-8702-AD178559A462}"/>
              </a:ext>
            </a:extLst>
          </p:cNvPr>
          <p:cNvSpPr/>
          <p:nvPr/>
        </p:nvSpPr>
        <p:spPr>
          <a:xfrm>
            <a:off x="9581210" y="2115403"/>
            <a:ext cx="1080655" cy="1080655"/>
          </a:xfrm>
          <a:prstGeom prst="roundRect">
            <a:avLst/>
          </a:prstGeom>
          <a:solidFill>
            <a:srgbClr val="000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6ED9B-0A32-F144-8D0F-B8B2A56B1A93}"/>
              </a:ext>
            </a:extLst>
          </p:cNvPr>
          <p:cNvSpPr txBox="1"/>
          <p:nvPr/>
        </p:nvSpPr>
        <p:spPr>
          <a:xfrm>
            <a:off x="7589774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RGB( 0, 0, 255 )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2199D-F410-0F40-989A-49A4F3393A2B}"/>
              </a:ext>
            </a:extLst>
          </p:cNvPr>
          <p:cNvSpPr txBox="1"/>
          <p:nvPr/>
        </p:nvSpPr>
        <p:spPr>
          <a:xfrm>
            <a:off x="9266174" y="325222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RGB( 0, 0, 240 )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EFE36-79B0-8A41-B57F-65F7E3B3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2F7562C-08F7-3C46-AE7C-D04EA5F01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06159"/>
              </p:ext>
            </p:extLst>
          </p:nvPr>
        </p:nvGraphicFramePr>
        <p:xfrm>
          <a:off x="1959041" y="4418798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671422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179856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880735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35218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61181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047847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853139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1254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Bit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9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6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7A83-6CC4-684A-87B6-3E39097E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58" y="447069"/>
            <a:ext cx="7985882" cy="593062"/>
          </a:xfrm>
        </p:spPr>
        <p:txBody>
          <a:bodyPr>
            <a:normAutofit/>
          </a:bodyPr>
          <a:lstStyle/>
          <a:p>
            <a:r>
              <a:rPr lang="en-US" cap="none" dirty="0"/>
              <a:t>Hiding one picture in another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2828D2-8CEF-6640-BC07-1C8AAABB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51061"/>
              </p:ext>
            </p:extLst>
          </p:nvPr>
        </p:nvGraphicFramePr>
        <p:xfrm>
          <a:off x="1706758" y="1857051"/>
          <a:ext cx="3583320" cy="825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40">
                  <a:extLst>
                    <a:ext uri="{9D8B030D-6E8A-4147-A177-3AD203B41FA5}">
                      <a16:colId xmlns:a16="http://schemas.microsoft.com/office/drawing/2014/main" val="3362155145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1321972559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2424465576"/>
                    </a:ext>
                  </a:extLst>
                </a:gridCol>
              </a:tblGrid>
              <a:tr h="32160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00983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20502"/>
                  </a:ext>
                </a:extLst>
              </a:tr>
            </a:tbl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D86A4EC2-E178-174C-BEEC-F5E1844F99F8}"/>
              </a:ext>
            </a:extLst>
          </p:cNvPr>
          <p:cNvSpPr/>
          <p:nvPr/>
        </p:nvSpPr>
        <p:spPr>
          <a:xfrm>
            <a:off x="1706758" y="2186701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13C7A-3477-1E45-8926-24C65836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C638C2-6F04-EC42-998C-F42B24859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41675"/>
              </p:ext>
            </p:extLst>
          </p:nvPr>
        </p:nvGraphicFramePr>
        <p:xfrm>
          <a:off x="1706758" y="4242531"/>
          <a:ext cx="3583320" cy="825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40">
                  <a:extLst>
                    <a:ext uri="{9D8B030D-6E8A-4147-A177-3AD203B41FA5}">
                      <a16:colId xmlns:a16="http://schemas.microsoft.com/office/drawing/2014/main" val="3362155145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1321972559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2424465576"/>
                    </a:ext>
                  </a:extLst>
                </a:gridCol>
              </a:tblGrid>
              <a:tr h="32160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00983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205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FD1D17-6365-5148-9CFA-86E69F591740}"/>
              </a:ext>
            </a:extLst>
          </p:cNvPr>
          <p:cNvSpPr txBox="1"/>
          <p:nvPr/>
        </p:nvSpPr>
        <p:spPr>
          <a:xfrm>
            <a:off x="1706758" y="1428750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 – 1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568B4-321A-3E40-9583-39B5E6726889}"/>
              </a:ext>
            </a:extLst>
          </p:cNvPr>
          <p:cNvSpPr txBox="1"/>
          <p:nvPr/>
        </p:nvSpPr>
        <p:spPr>
          <a:xfrm>
            <a:off x="1706758" y="3811540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Image – 1 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2C8CA-F361-3149-90BF-12C70BC3B485}"/>
              </a:ext>
            </a:extLst>
          </p:cNvPr>
          <p:cNvSpPr txBox="1"/>
          <p:nvPr/>
        </p:nvSpPr>
        <p:spPr>
          <a:xfrm>
            <a:off x="6109320" y="2677771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Stego</a:t>
            </a:r>
            <a:r>
              <a:rPr lang="en-US" dirty="0"/>
              <a:t> Image – 1 pixel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3C7EA2-5474-8B45-AFAB-930F933C1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57076"/>
              </p:ext>
            </p:extLst>
          </p:nvPr>
        </p:nvGraphicFramePr>
        <p:xfrm>
          <a:off x="6109320" y="3062402"/>
          <a:ext cx="4697730" cy="825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3362155145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1321972559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424465576"/>
                    </a:ext>
                  </a:extLst>
                </a:gridCol>
              </a:tblGrid>
              <a:tr h="32160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00983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1111  0000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1111  0000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1111  0000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20502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F7FF53A7-BC4F-A74C-8EFF-BB53A61F622C}"/>
              </a:ext>
            </a:extLst>
          </p:cNvPr>
          <p:cNvSpPr/>
          <p:nvPr/>
        </p:nvSpPr>
        <p:spPr>
          <a:xfrm>
            <a:off x="2880747" y="2189226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F6D127E6-D450-B349-A5B7-F6AD58364495}"/>
              </a:ext>
            </a:extLst>
          </p:cNvPr>
          <p:cNvSpPr/>
          <p:nvPr/>
        </p:nvSpPr>
        <p:spPr>
          <a:xfrm>
            <a:off x="4085412" y="2186701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BE5811F-2462-D44D-89DD-46977B388647}"/>
              </a:ext>
            </a:extLst>
          </p:cNvPr>
          <p:cNvSpPr/>
          <p:nvPr/>
        </p:nvSpPr>
        <p:spPr>
          <a:xfrm>
            <a:off x="6209591" y="3409319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8E9CF580-098D-3E4D-A1EE-1D402AB8539B}"/>
              </a:ext>
            </a:extLst>
          </p:cNvPr>
          <p:cNvSpPr/>
          <p:nvPr/>
        </p:nvSpPr>
        <p:spPr>
          <a:xfrm>
            <a:off x="7775306" y="3409319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13C7007-B42E-8142-9245-6CF65F7E8AE3}"/>
              </a:ext>
            </a:extLst>
          </p:cNvPr>
          <p:cNvSpPr/>
          <p:nvPr/>
        </p:nvSpPr>
        <p:spPr>
          <a:xfrm>
            <a:off x="9363014" y="3409319"/>
            <a:ext cx="659252" cy="491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1E34031C-F643-AA45-BA47-056A2CA2A40B}"/>
              </a:ext>
            </a:extLst>
          </p:cNvPr>
          <p:cNvSpPr/>
          <p:nvPr/>
        </p:nvSpPr>
        <p:spPr>
          <a:xfrm>
            <a:off x="1706758" y="4576657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C5A2A3DE-DD33-1449-B2AE-099B7244BB11}"/>
              </a:ext>
            </a:extLst>
          </p:cNvPr>
          <p:cNvSpPr/>
          <p:nvPr/>
        </p:nvSpPr>
        <p:spPr>
          <a:xfrm>
            <a:off x="2880747" y="4583865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45B4911-6598-7A49-879B-03BB085BCB62}"/>
              </a:ext>
            </a:extLst>
          </p:cNvPr>
          <p:cNvSpPr/>
          <p:nvPr/>
        </p:nvSpPr>
        <p:spPr>
          <a:xfrm>
            <a:off x="4087256" y="4583865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B9BFCB35-030D-A44A-BDC0-AFD9C6B3C65D}"/>
              </a:ext>
            </a:extLst>
          </p:cNvPr>
          <p:cNvSpPr/>
          <p:nvPr/>
        </p:nvSpPr>
        <p:spPr>
          <a:xfrm>
            <a:off x="6868843" y="3409319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DA5818B6-E7C3-7540-8D9B-09C7FFD3CD15}"/>
              </a:ext>
            </a:extLst>
          </p:cNvPr>
          <p:cNvSpPr/>
          <p:nvPr/>
        </p:nvSpPr>
        <p:spPr>
          <a:xfrm>
            <a:off x="8434558" y="3409319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54F95F8A-E402-8046-B176-C3A6967ACC74}"/>
              </a:ext>
            </a:extLst>
          </p:cNvPr>
          <p:cNvSpPr/>
          <p:nvPr/>
        </p:nvSpPr>
        <p:spPr>
          <a:xfrm>
            <a:off x="10022266" y="3402924"/>
            <a:ext cx="659252" cy="49107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657D054-DD72-794E-9DF2-63A3843824B5}"/>
              </a:ext>
            </a:extLst>
          </p:cNvPr>
          <p:cNvCxnSpPr>
            <a:stCxn id="3" idx="2"/>
            <a:endCxn id="18" idx="1"/>
          </p:cNvCxnSpPr>
          <p:nvPr/>
        </p:nvCxnSpPr>
        <p:spPr>
          <a:xfrm rot="16200000" flipH="1">
            <a:off x="3634446" y="1079708"/>
            <a:ext cx="977083" cy="417320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1F78B58-D5C8-F843-B77B-9359D1A88299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 flipV="1">
            <a:off x="4033757" y="1903015"/>
            <a:ext cx="1167338" cy="5162085"/>
          </a:xfrm>
          <a:prstGeom prst="curvedConnector3">
            <a:avLst>
              <a:gd name="adj1" fmla="val -79638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4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7A83-6CC4-684A-87B6-3E39097E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58" y="447069"/>
            <a:ext cx="7985882" cy="593062"/>
          </a:xfrm>
        </p:spPr>
        <p:txBody>
          <a:bodyPr>
            <a:normAutofit/>
          </a:bodyPr>
          <a:lstStyle/>
          <a:p>
            <a:r>
              <a:rPr lang="en-US" cap="none" dirty="0"/>
              <a:t>Hiding one picture in another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13C7A-3477-1E45-8926-24C65836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1D17-6365-5148-9CFA-86E69F591740}"/>
              </a:ext>
            </a:extLst>
          </p:cNvPr>
          <p:cNvSpPr txBox="1"/>
          <p:nvPr/>
        </p:nvSpPr>
        <p:spPr>
          <a:xfrm>
            <a:off x="1706758" y="1428750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568B4-321A-3E40-9583-39B5E6726889}"/>
              </a:ext>
            </a:extLst>
          </p:cNvPr>
          <p:cNvSpPr txBox="1"/>
          <p:nvPr/>
        </p:nvSpPr>
        <p:spPr>
          <a:xfrm>
            <a:off x="1706758" y="3735348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F277C-A021-3348-9BFD-A380D7C41CCB}"/>
              </a:ext>
            </a:extLst>
          </p:cNvPr>
          <p:cNvSpPr txBox="1"/>
          <p:nvPr/>
        </p:nvSpPr>
        <p:spPr>
          <a:xfrm>
            <a:off x="6693001" y="1428750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Stego</a:t>
            </a:r>
            <a:r>
              <a:rPr lang="en-US" dirty="0"/>
              <a:t>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E297F-349C-854A-9111-5E483324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58" y="1798082"/>
            <a:ext cx="4347534" cy="175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EC696-D100-C24F-A486-8EEC04C6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58" y="4145424"/>
            <a:ext cx="4347534" cy="175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9ADCE9-3F09-5042-B0E2-5632494882AC}"/>
              </a:ext>
            </a:extLst>
          </p:cNvPr>
          <p:cNvSpPr txBox="1"/>
          <p:nvPr/>
        </p:nvSpPr>
        <p:spPr>
          <a:xfrm>
            <a:off x="6699876" y="3776092"/>
            <a:ext cx="358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Retrieved Image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84C28E-DD47-5241-94D5-36181516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001" y="1798082"/>
            <a:ext cx="4347534" cy="1752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10E46C-A28E-E24C-8FF5-D0C12E8EC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876" y="4145424"/>
            <a:ext cx="434753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BFD0-0D6E-414F-9F85-44D49112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76C3-ACDD-B84E-A420-DB0C91703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DE4A-49DC-4944-8D89-0E859342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2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D215-D4AA-104A-8A7D-84707F2D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8C486-CADB-3841-B207-4FF5103E006A}"/>
              </a:ext>
            </a:extLst>
          </p:cNvPr>
          <p:cNvSpPr txBox="1">
            <a:spLocks/>
          </p:cNvSpPr>
          <p:nvPr/>
        </p:nvSpPr>
        <p:spPr>
          <a:xfrm>
            <a:off x="1141412" y="651164"/>
            <a:ext cx="9905998" cy="652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EF8E7-8643-2041-992F-1D6A7276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55" y="1515417"/>
            <a:ext cx="10588403" cy="4367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9F6F6-EC1E-E14A-9260-45D7AD74B8D9}"/>
              </a:ext>
            </a:extLst>
          </p:cNvPr>
          <p:cNvSpPr txBox="1"/>
          <p:nvPr/>
        </p:nvSpPr>
        <p:spPr>
          <a:xfrm>
            <a:off x="4149143" y="5910719"/>
            <a:ext cx="389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www.tiobe.com</a:t>
            </a:r>
            <a:r>
              <a:rPr lang="en-US" dirty="0"/>
              <a:t>/</a:t>
            </a:r>
            <a:r>
              <a:rPr lang="en-US" dirty="0" err="1"/>
              <a:t>tiobe</a:t>
            </a:r>
            <a:r>
              <a:rPr lang="en-US" dirty="0"/>
              <a:t>-index/</a:t>
            </a:r>
          </a:p>
        </p:txBody>
      </p:sp>
    </p:spTree>
    <p:extLst>
      <p:ext uri="{BB962C8B-B14F-4D97-AF65-F5344CB8AC3E}">
        <p14:creationId xmlns:p14="http://schemas.microsoft.com/office/powerpoint/2010/main" val="195737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7A83-6CC4-684A-87B6-3E39097E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58" y="618518"/>
            <a:ext cx="3244320" cy="73614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Hiding one </a:t>
            </a:r>
            <a:br>
              <a:rPr lang="en-US" cap="none" dirty="0"/>
            </a:br>
            <a:r>
              <a:rPr lang="en-US" cap="none" dirty="0"/>
              <a:t>byte in 8 pixels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6DF788-ACC8-654C-AB4E-5A8820EAF4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0078" y="618518"/>
          <a:ext cx="160866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7">
                  <a:extLst>
                    <a:ext uri="{9D8B030D-6E8A-4147-A177-3AD203B41FA5}">
                      <a16:colId xmlns:a16="http://schemas.microsoft.com/office/drawing/2014/main" val="445289289"/>
                    </a:ext>
                  </a:extLst>
                </a:gridCol>
              </a:tblGrid>
              <a:tr h="2665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3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1 0 0 0 0 0 1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383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2828D2-8CEF-6640-BC07-1C8AAABB81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06758" y="1792288"/>
          <a:ext cx="3583320" cy="404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40">
                  <a:extLst>
                    <a:ext uri="{9D8B030D-6E8A-4147-A177-3AD203B41FA5}">
                      <a16:colId xmlns:a16="http://schemas.microsoft.com/office/drawing/2014/main" val="3362155145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1321972559"/>
                    </a:ext>
                  </a:extLst>
                </a:gridCol>
                <a:gridCol w="1194440">
                  <a:extLst>
                    <a:ext uri="{9D8B030D-6E8A-4147-A177-3AD203B41FA5}">
                      <a16:colId xmlns:a16="http://schemas.microsoft.com/office/drawing/2014/main" val="2424465576"/>
                    </a:ext>
                  </a:extLst>
                </a:gridCol>
              </a:tblGrid>
              <a:tr h="32160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00983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20502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432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7656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39278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79200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46615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21299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00000000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08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8BCF23-F78D-4D49-A066-D985FF1BEF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98745" y="1792288"/>
          <a:ext cx="3836988" cy="404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36215514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32197255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424465576"/>
                    </a:ext>
                  </a:extLst>
                </a:gridCol>
              </a:tblGrid>
              <a:tr h="32160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00983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20502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432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7656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39278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79200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46615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21299"/>
                  </a:ext>
                </a:extLst>
              </a:tr>
              <a:tr h="4594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0000000 </a:t>
                      </a:r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11111111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0819"/>
                  </a:ext>
                </a:extLst>
              </a:tr>
            </a:tbl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D86A4EC2-E178-174C-BEEC-F5E1844F99F8}"/>
              </a:ext>
            </a:extLst>
          </p:cNvPr>
          <p:cNvSpPr/>
          <p:nvPr/>
        </p:nvSpPr>
        <p:spPr>
          <a:xfrm>
            <a:off x="9059334" y="1792288"/>
            <a:ext cx="423334" cy="40412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13C7A-3477-1E45-8926-24C65836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2A67E17-E0BC-4646-8A8A-DAC56BCCA1A0}"/>
              </a:ext>
            </a:extLst>
          </p:cNvPr>
          <p:cNvSpPr/>
          <p:nvPr/>
        </p:nvSpPr>
        <p:spPr>
          <a:xfrm>
            <a:off x="5281609" y="986592"/>
            <a:ext cx="1617136" cy="3680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880445-BB96-B54C-B3AF-43BF041E4E7B}"/>
              </a:ext>
            </a:extLst>
          </p:cNvPr>
          <p:cNvCxnSpPr>
            <a:cxnSpLocks/>
            <a:stCxn id="9" idx="3"/>
            <a:endCxn id="3" idx="0"/>
          </p:cNvCxnSpPr>
          <p:nvPr/>
        </p:nvCxnSpPr>
        <p:spPr>
          <a:xfrm>
            <a:off x="6898745" y="1170630"/>
            <a:ext cx="2372256" cy="621658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5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DB78-189F-9547-B399-C7704091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0266"/>
          </a:xfrm>
        </p:spPr>
        <p:txBody>
          <a:bodyPr/>
          <a:lstStyle/>
          <a:p>
            <a:r>
              <a:rPr lang="en-US" cap="none" dirty="0"/>
              <a:t>Implementation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CCC6-DA11-8947-8853-7DBE67F4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1917"/>
            <a:ext cx="4261861" cy="4259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Create the </a:t>
            </a:r>
            <a:r>
              <a:rPr lang="en-US" dirty="0" err="1">
                <a:solidFill>
                  <a:schemeClr val="bg1"/>
                </a:solidFill>
              </a:rPr>
              <a:t>Stego</a:t>
            </a:r>
            <a:r>
              <a:rPr lang="en-US" dirty="0">
                <a:solidFill>
                  <a:schemeClr val="bg1"/>
                </a:solidFill>
              </a:rPr>
              <a:t>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secret file.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cover image.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the size of the secret file to the cover image.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LSB, write the secret file to the cover image.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the </a:t>
            </a:r>
            <a:r>
              <a:rPr lang="en-US" dirty="0" err="1"/>
              <a:t>stego</a:t>
            </a:r>
            <a:r>
              <a:rPr lang="en-US" dirty="0"/>
              <a:t> image.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2CB99F-8F1C-074D-B993-8C1EDA13C422}"/>
              </a:ext>
            </a:extLst>
          </p:cNvPr>
          <p:cNvSpPr txBox="1">
            <a:spLocks/>
          </p:cNvSpPr>
          <p:nvPr/>
        </p:nvSpPr>
        <p:spPr>
          <a:xfrm>
            <a:off x="6340824" y="1531917"/>
            <a:ext cx="4261861" cy="425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Extract the secret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</a:t>
            </a:r>
            <a:r>
              <a:rPr lang="en-US" dirty="0" err="1"/>
              <a:t>stego</a:t>
            </a:r>
            <a:r>
              <a:rPr lang="en-US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secret file header.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LSBs.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the secret file.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2C7D-D4EC-A747-A11C-EB76C9D6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404A-23E3-5441-B2E1-B6A77874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5269"/>
          </a:xfrm>
        </p:spPr>
        <p:txBody>
          <a:bodyPr/>
          <a:lstStyle/>
          <a:p>
            <a:r>
              <a:rPr lang="en-US" cap="none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D72A-3C84-D745-AE91-2E61B3E6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Uses in the wild</a:t>
            </a:r>
          </a:p>
          <a:p>
            <a:r>
              <a:rPr lang="en-US" dirty="0"/>
              <a:t>How to do it</a:t>
            </a:r>
          </a:p>
          <a:p>
            <a:r>
              <a:rPr lang="en-US" dirty="0"/>
              <a:t>Implementation strategy</a:t>
            </a:r>
          </a:p>
          <a:p>
            <a:r>
              <a:rPr lang="en-US" dirty="0"/>
              <a:t>Have a 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2A98F-59A1-4845-8A56-8B30DBA9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6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F00D-6839-8248-8E31-61B97D84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4017"/>
          </a:xfrm>
        </p:spPr>
        <p:txBody>
          <a:bodyPr/>
          <a:lstStyle/>
          <a:p>
            <a:r>
              <a:rPr lang="en-US" cap="none" dirty="0">
                <a:solidFill>
                  <a:schemeClr val="bg1"/>
                </a:solidFill>
              </a:rPr>
              <a:t>Utility functions provided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0788-5192-3146-9D73-4D740953E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1288"/>
            <a:ext cx="9905999" cy="43899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</a:rPr>
              <a:t>def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get_pixel_coordinates</a:t>
            </a:r>
            <a:r>
              <a:rPr lang="en-GB" b="1" dirty="0">
                <a:solidFill>
                  <a:schemeClr val="bg1"/>
                </a:solidFill>
              </a:rPr>
              <a:t>(index, cols)</a:t>
            </a:r>
            <a:r>
              <a:rPr lang="en-GB" dirty="0">
                <a:solidFill>
                  <a:schemeClr val="bg1"/>
                </a:solidFill>
              </a:rPr>
              <a:t> - Given an index, return the x, y coordinates of an image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</a:rPr>
              <a:t>def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set_lsb</a:t>
            </a:r>
            <a:r>
              <a:rPr lang="en-GB" b="1" dirty="0">
                <a:solidFill>
                  <a:schemeClr val="bg1"/>
                </a:solidFill>
              </a:rPr>
              <a:t>(byte, bit)</a:t>
            </a:r>
            <a:r>
              <a:rPr lang="en-GB" dirty="0">
                <a:solidFill>
                  <a:schemeClr val="bg1"/>
                </a:solidFill>
              </a:rPr>
              <a:t> – Set the LSB of a byte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</a:rPr>
              <a:t>def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set_bit</a:t>
            </a:r>
            <a:r>
              <a:rPr lang="en-GB" b="1" dirty="0">
                <a:solidFill>
                  <a:schemeClr val="bg1"/>
                </a:solidFill>
              </a:rPr>
              <a:t>(byte, value, position)</a:t>
            </a:r>
            <a:r>
              <a:rPr lang="en-GB" dirty="0">
                <a:solidFill>
                  <a:schemeClr val="bg1"/>
                </a:solidFill>
              </a:rPr>
              <a:t> – Set a bit position of a byte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def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get_bit_from_byte</a:t>
            </a:r>
            <a:r>
              <a:rPr lang="en-GB" b="1" dirty="0">
                <a:solidFill>
                  <a:schemeClr val="bg1"/>
                </a:solidFill>
              </a:rPr>
              <a:t>(byte, position)</a:t>
            </a:r>
            <a:r>
              <a:rPr lang="en-GB" dirty="0">
                <a:solidFill>
                  <a:schemeClr val="bg1"/>
                </a:solidFill>
              </a:rPr>
              <a:t> – Get a bit value from a byte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</a:rPr>
              <a:t>def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get_bit_from_byte_array</a:t>
            </a:r>
            <a:r>
              <a:rPr lang="en-GB" b="1" dirty="0">
                <a:solidFill>
                  <a:schemeClr val="bg1"/>
                </a:solidFill>
              </a:rPr>
              <a:t>(</a:t>
            </a:r>
            <a:r>
              <a:rPr lang="en-GB" b="1" dirty="0" err="1">
                <a:solidFill>
                  <a:schemeClr val="bg1"/>
                </a:solidFill>
              </a:rPr>
              <a:t>secret_data</a:t>
            </a:r>
            <a:r>
              <a:rPr lang="en-GB" b="1" dirty="0">
                <a:solidFill>
                  <a:schemeClr val="bg1"/>
                </a:solidFill>
              </a:rPr>
              <a:t>, position)</a:t>
            </a:r>
            <a:r>
              <a:rPr lang="en-GB" dirty="0">
                <a:solidFill>
                  <a:schemeClr val="bg1"/>
                </a:solidFill>
              </a:rPr>
              <a:t> – Get a bit from a byte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76363-1DAE-E54E-B28A-6A9256DA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7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CBFC-6E6D-C64E-A436-A90FDA85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183678" cy="616516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Challenge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B4-A4C7-3F44-AEBF-150407962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Clone sample code from </a:t>
            </a:r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torrens</a:t>
            </a:r>
            <a:r>
              <a:rPr lang="en-US" b="1" dirty="0"/>
              <a:t>/</a:t>
            </a:r>
            <a:r>
              <a:rPr lang="en-US" b="1" dirty="0" err="1"/>
              <a:t>kainosSteg</a:t>
            </a:r>
            <a:endParaRPr lang="en-US" b="1" dirty="0"/>
          </a:p>
          <a:p>
            <a:r>
              <a:rPr lang="en-US" dirty="0"/>
              <a:t>Install python3  - </a:t>
            </a:r>
            <a:r>
              <a:rPr lang="en-US" b="1" dirty="0"/>
              <a:t>brew install python </a:t>
            </a:r>
          </a:p>
          <a:p>
            <a:r>
              <a:rPr lang="en-US" dirty="0"/>
              <a:t>Install python image library - </a:t>
            </a:r>
            <a:r>
              <a:rPr lang="en-GB" b="1" dirty="0"/>
              <a:t>pip3 </a:t>
            </a:r>
            <a:r>
              <a:rPr lang="en-GB" b="1"/>
              <a:t>install Pillow</a:t>
            </a:r>
            <a:endParaRPr lang="en-US" b="1" dirty="0"/>
          </a:p>
          <a:p>
            <a:r>
              <a:rPr lang="en-US" dirty="0"/>
              <a:t>Prove that your environment can execute </a:t>
            </a:r>
            <a:r>
              <a:rPr lang="en-US" dirty="0" err="1"/>
              <a:t>image_run.sh</a:t>
            </a:r>
            <a:r>
              <a:rPr lang="en-US" dirty="0"/>
              <a:t> to see image hiding work.</a:t>
            </a:r>
          </a:p>
          <a:p>
            <a:r>
              <a:rPr lang="en-US" dirty="0"/>
              <a:t>Try and understand how the code is working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EB552-3E2A-D246-9919-F907FBC7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0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CBFC-6E6D-C64E-A436-A90FDA85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183678" cy="616516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Challenge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B4-A4C7-3F44-AEBF-150407962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Hide the poem </a:t>
            </a:r>
            <a:r>
              <a:rPr lang="en-GB" dirty="0"/>
              <a:t>Death of a Naturalist, by Seamus Heaney (1,494 bytes) in the image </a:t>
            </a:r>
            <a:r>
              <a:rPr lang="en-GB" dirty="0" err="1"/>
              <a:t>mandril.png</a:t>
            </a:r>
            <a:r>
              <a:rPr lang="en-GB" dirty="0"/>
              <a:t> using </a:t>
            </a:r>
            <a:r>
              <a:rPr lang="en-GB" dirty="0" err="1"/>
              <a:t>file_steg.py</a:t>
            </a:r>
            <a:r>
              <a:rPr lang="en-GB" dirty="0"/>
              <a:t> as a base.</a:t>
            </a:r>
          </a:p>
          <a:p>
            <a:r>
              <a:rPr lang="en-GB" dirty="0"/>
              <a:t>You only need to get the combine method working.</a:t>
            </a:r>
          </a:p>
          <a:p>
            <a:r>
              <a:rPr lang="en-GB" dirty="0"/>
              <a:t>Comments should guide you.</a:t>
            </a:r>
          </a:p>
          <a:p>
            <a:r>
              <a:rPr lang="en-GB" dirty="0"/>
              <a:t>A solution is in file challenge2/</a:t>
            </a:r>
            <a:r>
              <a:rPr lang="en-GB" dirty="0" err="1"/>
              <a:t>file_steg_solution.py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EB552-3E2A-D246-9919-F907FBC7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3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CBFC-6E6D-C64E-A436-A90FDA85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183678" cy="616516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Challenge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B4-A4C7-3F44-AEBF-150407962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much of the book </a:t>
            </a:r>
            <a:r>
              <a:rPr lang="en-GB" dirty="0"/>
              <a:t>Frankenstein, by Mary Shelley (450,755 bytes) can you hide in cover image?  </a:t>
            </a:r>
          </a:p>
          <a:p>
            <a:r>
              <a:rPr lang="en-GB" dirty="0"/>
              <a:t>Technique 1 - Use compression.</a:t>
            </a:r>
          </a:p>
          <a:p>
            <a:r>
              <a:rPr lang="en-GB" dirty="0"/>
              <a:t>Technique 2 – Use more parts of the pixel.  </a:t>
            </a:r>
          </a:p>
          <a:p>
            <a:r>
              <a:rPr lang="en-GB" dirty="0"/>
              <a:t>Does the </a:t>
            </a:r>
            <a:r>
              <a:rPr lang="en-GB" dirty="0" err="1"/>
              <a:t>stego</a:t>
            </a:r>
            <a:r>
              <a:rPr lang="en-GB" dirty="0"/>
              <a:t> image look suspect?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EB552-3E2A-D246-9919-F907FBC7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1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C4-8B30-A84E-8B91-0B9D1848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Over to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35F5-60BD-3347-807E-1D8CA9AA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2F28-8FC4-D744-9A9E-647E2229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B3C2F-DC25-8642-95EC-8D486D181BCC}"/>
              </a:ext>
            </a:extLst>
          </p:cNvPr>
          <p:cNvSpPr txBox="1"/>
          <p:nvPr/>
        </p:nvSpPr>
        <p:spPr>
          <a:xfrm>
            <a:off x="3801979" y="14076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6FA6-74AE-E145-82CA-C45527DF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2142"/>
          </a:xfrm>
        </p:spPr>
        <p:txBody>
          <a:bodyPr/>
          <a:lstStyle/>
          <a:p>
            <a:r>
              <a:rPr lang="en-US" cap="none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80D8-AE27-D54C-9937-BC7D76B09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80653"/>
          </a:xfrm>
        </p:spPr>
        <p:txBody>
          <a:bodyPr/>
          <a:lstStyle/>
          <a:p>
            <a:r>
              <a:rPr lang="en-US" dirty="0"/>
              <a:t>Steganography means hiding data.  </a:t>
            </a:r>
          </a:p>
          <a:p>
            <a:r>
              <a:rPr lang="en-US" dirty="0"/>
              <a:t>Not the same as cryptography, but cryptography is often involved.</a:t>
            </a:r>
          </a:p>
          <a:p>
            <a:r>
              <a:rPr lang="en-US" dirty="0"/>
              <a:t>Data can be hidden in images, videos, network protocols and anything else that’s digital.</a:t>
            </a:r>
          </a:p>
          <a:p>
            <a:r>
              <a:rPr lang="en-US" dirty="0"/>
              <a:t>We will be talking about steganography in images.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8AA31-D4F4-074B-A6C6-2FC4C997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3215-4384-3B45-A3BD-7FB2346A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8391"/>
          </a:xfrm>
        </p:spPr>
        <p:txBody>
          <a:bodyPr/>
          <a:lstStyle/>
          <a:p>
            <a:r>
              <a:rPr lang="en-US" cap="none" dirty="0"/>
              <a:t>Uses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E85-17A9-494C-A2A6-8205F38E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65030" cy="2607521"/>
          </a:xfrm>
        </p:spPr>
        <p:txBody>
          <a:bodyPr>
            <a:normAutofit/>
          </a:bodyPr>
          <a:lstStyle/>
          <a:p>
            <a:r>
              <a:rPr lang="en-US" dirty="0"/>
              <a:t>Data exfiltration and transport</a:t>
            </a:r>
          </a:p>
          <a:p>
            <a:r>
              <a:rPr lang="en-US" dirty="0"/>
              <a:t>Hiding malware payloads</a:t>
            </a:r>
          </a:p>
          <a:p>
            <a:r>
              <a:rPr lang="en-US" dirty="0"/>
              <a:t>Hiding botnet commands</a:t>
            </a:r>
          </a:p>
          <a:p>
            <a:r>
              <a:rPr lang="en-US" dirty="0"/>
              <a:t>Difficult to detect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D1FDC-1E6C-3646-B7CB-1077E4520835}"/>
              </a:ext>
            </a:extLst>
          </p:cNvPr>
          <p:cNvSpPr txBox="1"/>
          <p:nvPr/>
        </p:nvSpPr>
        <p:spPr>
          <a:xfrm>
            <a:off x="1141412" y="5533901"/>
            <a:ext cx="9900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Trends in steganography, 2014, https://</a:t>
            </a:r>
            <a:r>
              <a:rPr lang="en-GB" dirty="0" err="1"/>
              <a:t>arxiv.org</a:t>
            </a:r>
            <a:r>
              <a:rPr lang="en-GB" dirty="0"/>
              <a:t>/pdf/1202.5289.pdf </a:t>
            </a:r>
          </a:p>
          <a:p>
            <a:r>
              <a:rPr lang="en-GB" dirty="0"/>
              <a:t>Exploring steganography: Seeing the unseen, 1998, http://</a:t>
            </a:r>
            <a:r>
              <a:rPr lang="en-GB" dirty="0" err="1"/>
              <a:t>www.creangel.com</a:t>
            </a:r>
            <a:r>
              <a:rPr lang="en-GB" dirty="0"/>
              <a:t>/papers/</a:t>
            </a:r>
            <a:r>
              <a:rPr lang="en-GB" dirty="0" err="1"/>
              <a:t>steganografia.pdf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C7E8-4D85-9A4A-A7AF-CD74BA5F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7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9FE7-D9DA-D345-AA60-3740E143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an image to a friend</a:t>
            </a:r>
          </a:p>
          <a:p>
            <a:r>
              <a:rPr lang="en-US" dirty="0"/>
              <a:t>Upload a picture to social media</a:t>
            </a:r>
          </a:p>
          <a:p>
            <a:r>
              <a:rPr lang="en-US" dirty="0"/>
              <a:t>Store it on a USB drive and don’t worry about being caught</a:t>
            </a:r>
          </a:p>
          <a:p>
            <a:r>
              <a:rPr lang="en-US" dirty="0"/>
              <a:t>Upload to a cloud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E858-195D-014F-AE3E-EC0BCE70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5CA2C-32D9-7B42-B73F-6BC94CD18A6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62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Data Theft</a:t>
            </a:r>
          </a:p>
        </p:txBody>
      </p:sp>
    </p:spTree>
    <p:extLst>
      <p:ext uri="{BB962C8B-B14F-4D97-AF65-F5344CB8AC3E}">
        <p14:creationId xmlns:p14="http://schemas.microsoft.com/office/powerpoint/2010/main" val="10671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9FE7-D9DA-D345-AA60-3740E143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2017, Proofpoint reported that malware called </a:t>
            </a:r>
            <a:r>
              <a:rPr lang="en-US" dirty="0" err="1"/>
              <a:t>Zero.T</a:t>
            </a:r>
            <a:r>
              <a:rPr lang="en-US" dirty="0"/>
              <a:t> used steganography to distribute further malware.</a:t>
            </a:r>
          </a:p>
          <a:p>
            <a:r>
              <a:rPr lang="en-US" dirty="0" err="1"/>
              <a:t>Zero.T</a:t>
            </a:r>
            <a:r>
              <a:rPr lang="en-US" dirty="0"/>
              <a:t> is thought to be produced by a Chinese state sponsored actor.</a:t>
            </a:r>
          </a:p>
          <a:p>
            <a:r>
              <a:rPr lang="en-US" dirty="0" err="1"/>
              <a:t>VirusTotal</a:t>
            </a:r>
            <a:r>
              <a:rPr lang="en-US" dirty="0"/>
              <a:t> reports it was first scanned 11</a:t>
            </a:r>
            <a:r>
              <a:rPr lang="en-US" baseline="30000" dirty="0"/>
              <a:t>th</a:t>
            </a:r>
            <a:r>
              <a:rPr lang="en-US" dirty="0"/>
              <a:t> January 2017.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E858-195D-014F-AE3E-EC0BCE70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5CA2C-32D9-7B42-B73F-6BC94CD18A6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62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Malware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EE752-6CE0-8B48-8CD2-B3DF1DC15B3A}"/>
              </a:ext>
            </a:extLst>
          </p:cNvPr>
          <p:cNvSpPr txBox="1"/>
          <p:nvPr/>
        </p:nvSpPr>
        <p:spPr>
          <a:xfrm>
            <a:off x="1141412" y="6063733"/>
            <a:ext cx="91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www.proofpoint.com</a:t>
            </a:r>
            <a:r>
              <a:rPr lang="en-US" dirty="0"/>
              <a:t>/us/threat-insight/post/APT-targets-</a:t>
            </a:r>
            <a:r>
              <a:rPr lang="en-US" dirty="0" err="1"/>
              <a:t>russia</a:t>
            </a:r>
            <a:r>
              <a:rPr lang="en-US" dirty="0"/>
              <a:t>-</a:t>
            </a:r>
            <a:r>
              <a:rPr lang="en-US" dirty="0" err="1"/>
              <a:t>belarus-zerot-plugx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0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9FE7-D9DA-D345-AA60-3740E143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2015, </a:t>
            </a:r>
            <a:r>
              <a:rPr lang="en-GB" dirty="0"/>
              <a:t>Pierre-Marc Bureau, Christian Dietrich presented at </a:t>
            </a:r>
            <a:r>
              <a:rPr lang="en-GB" dirty="0" err="1"/>
              <a:t>BlackHat</a:t>
            </a:r>
            <a:r>
              <a:rPr lang="en-GB" dirty="0"/>
              <a:t> conference how </a:t>
            </a:r>
            <a:r>
              <a:rPr lang="en-GB" dirty="0" err="1"/>
              <a:t>Gozi</a:t>
            </a:r>
            <a:r>
              <a:rPr lang="en-GB" dirty="0"/>
              <a:t> </a:t>
            </a:r>
            <a:r>
              <a:rPr lang="en-GB" dirty="0" err="1"/>
              <a:t>Neverquest</a:t>
            </a:r>
            <a:r>
              <a:rPr lang="en-GB" dirty="0"/>
              <a:t> malware uses steganography to extract the </a:t>
            </a:r>
            <a:r>
              <a:rPr lang="en-GB" dirty="0" err="1"/>
              <a:t>url</a:t>
            </a:r>
            <a:r>
              <a:rPr lang="en-GB" dirty="0"/>
              <a:t> from a favicon file to download its main configuration file from.</a:t>
            </a:r>
          </a:p>
          <a:p>
            <a:r>
              <a:rPr lang="en-GB" dirty="0" err="1"/>
              <a:t>Gozi</a:t>
            </a:r>
            <a:r>
              <a:rPr lang="en-GB" dirty="0"/>
              <a:t> </a:t>
            </a:r>
            <a:r>
              <a:rPr lang="en-GB" dirty="0" err="1"/>
              <a:t>Neverquest</a:t>
            </a:r>
            <a:r>
              <a:rPr lang="en-GB" dirty="0"/>
              <a:t> is malware designed to steal data from financial institutions.</a:t>
            </a:r>
          </a:p>
          <a:p>
            <a:r>
              <a:rPr lang="en-GB" dirty="0"/>
              <a:t>32 x 32 = 1024 x 3(RGB) = 3072 bits = 384 bytes – plenty of space for a </a:t>
            </a:r>
            <a:r>
              <a:rPr lang="en-GB" dirty="0" err="1"/>
              <a:t>url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E858-195D-014F-AE3E-EC0BCE70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5CA2C-32D9-7B42-B73F-6BC94CD18A6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62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Malware 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9117D-1AE5-7A4F-9041-B5936C1249A6}"/>
              </a:ext>
            </a:extLst>
          </p:cNvPr>
          <p:cNvSpPr txBox="1"/>
          <p:nvPr/>
        </p:nvSpPr>
        <p:spPr>
          <a:xfrm>
            <a:off x="1141412" y="5883274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www.blackhat.com</a:t>
            </a:r>
            <a:r>
              <a:rPr lang="en-US" dirty="0"/>
              <a:t>/docs/eu-15/materials/eu-15-Bureau-Hiding-In-Plain-Sight-Advances-In-Malware-Covert-Communication-Channels-wp.pdf</a:t>
            </a:r>
          </a:p>
        </p:txBody>
      </p:sp>
    </p:spTree>
    <p:extLst>
      <p:ext uri="{BB962C8B-B14F-4D97-AF65-F5344CB8AC3E}">
        <p14:creationId xmlns:p14="http://schemas.microsoft.com/office/powerpoint/2010/main" val="202911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9FE7-D9DA-D345-AA60-3740E143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213162"/>
          </a:xfrm>
        </p:spPr>
        <p:txBody>
          <a:bodyPr/>
          <a:lstStyle/>
          <a:p>
            <a:r>
              <a:rPr lang="en-US" dirty="0"/>
              <a:t>A great deal of research </a:t>
            </a:r>
          </a:p>
          <a:p>
            <a:r>
              <a:rPr lang="en-US" dirty="0"/>
              <a:t>Difference between research and an IDS that can detect Steganography</a:t>
            </a:r>
          </a:p>
          <a:p>
            <a:r>
              <a:rPr lang="en-US" dirty="0"/>
              <a:t>“</a:t>
            </a:r>
            <a:r>
              <a:rPr lang="en-GB" dirty="0"/>
              <a:t>All steganography detection programs today are essentially proof-of-concept, and their logic cannot be implemented in commercial security tools because they are slow, have fairly low detection rates …</a:t>
            </a:r>
            <a:r>
              <a:rPr lang="en-US" dirty="0"/>
              <a:t>” </a:t>
            </a:r>
            <a:r>
              <a:rPr lang="en-GB" dirty="0"/>
              <a:t>August 3, 2017, </a:t>
            </a:r>
            <a:r>
              <a:rPr lang="en-GB" dirty="0" err="1"/>
              <a:t>SecureList.com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E858-195D-014F-AE3E-EC0BCE70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5CA2C-32D9-7B42-B73F-6BC94CD18A6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628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Detection - </a:t>
            </a:r>
            <a:r>
              <a:rPr lang="en-US" cap="none" dirty="0" err="1"/>
              <a:t>Steganalysis</a:t>
            </a:r>
            <a:endParaRPr lang="en-US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886AD-16AF-D245-8649-45F745F05BFA}"/>
              </a:ext>
            </a:extLst>
          </p:cNvPr>
          <p:cNvSpPr txBox="1"/>
          <p:nvPr/>
        </p:nvSpPr>
        <p:spPr>
          <a:xfrm>
            <a:off x="1141412" y="5606535"/>
            <a:ext cx="94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securelist.com</a:t>
            </a:r>
            <a:r>
              <a:rPr lang="en-US" dirty="0"/>
              <a:t>/steganography-in-contemporary-cyberattacks/79276/</a:t>
            </a:r>
          </a:p>
        </p:txBody>
      </p:sp>
    </p:spTree>
    <p:extLst>
      <p:ext uri="{BB962C8B-B14F-4D97-AF65-F5344CB8AC3E}">
        <p14:creationId xmlns:p14="http://schemas.microsoft.com/office/powerpoint/2010/main" val="256368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2FE6F-53CA-8542-8160-EF928D57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767554" cy="3541714"/>
          </a:xfrm>
        </p:spPr>
        <p:txBody>
          <a:bodyPr/>
          <a:lstStyle/>
          <a:p>
            <a:r>
              <a:rPr lang="en-US" dirty="0"/>
              <a:t>Using Steganography to steal data or distribute malware is an offence under the Computer Misuse Act (1990)</a:t>
            </a:r>
          </a:p>
          <a:p>
            <a:r>
              <a:rPr lang="en-US" dirty="0"/>
              <a:t>Getting caught may result in the end of your IT career and a custodial sentence.</a:t>
            </a:r>
          </a:p>
          <a:p>
            <a:r>
              <a:rPr lang="en-US" dirty="0"/>
              <a:t>Do no harm!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1828-109A-1C46-97C9-3B8FE15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A8285-93A9-0149-8305-7640EA12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0266"/>
          </a:xfrm>
        </p:spPr>
        <p:txBody>
          <a:bodyPr/>
          <a:lstStyle/>
          <a:p>
            <a:r>
              <a:rPr lang="en-US" cap="none" dirty="0"/>
              <a:t>Legal Stuff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259C4-F332-D145-9FD4-4CBAFCBF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182688"/>
            <a:ext cx="3748731" cy="499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BC807-BE82-C741-9905-EDFE62E2FF97}"/>
              </a:ext>
            </a:extLst>
          </p:cNvPr>
          <p:cNvSpPr txBox="1"/>
          <p:nvPr/>
        </p:nvSpPr>
        <p:spPr>
          <a:xfrm>
            <a:off x="7095574" y="6248399"/>
            <a:ext cx="427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HMP Manchester (</a:t>
            </a:r>
            <a:r>
              <a:rPr lang="en-US" dirty="0" err="1"/>
              <a:t>Strangeways</a:t>
            </a:r>
            <a:r>
              <a:rPr lang="en-US" dirty="0"/>
              <a:t>) Watchtower</a:t>
            </a:r>
          </a:p>
        </p:txBody>
      </p:sp>
    </p:spTree>
    <p:extLst>
      <p:ext uri="{BB962C8B-B14F-4D97-AF65-F5344CB8AC3E}">
        <p14:creationId xmlns:p14="http://schemas.microsoft.com/office/powerpoint/2010/main" val="53871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1267</TotalTime>
  <Words>1107</Words>
  <Application>Microsoft Macintosh PowerPoint</Application>
  <PresentationFormat>Widescreen</PresentationFormat>
  <Paragraphs>258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Tw Cen MT</vt:lpstr>
      <vt:lpstr>Circuit</vt:lpstr>
      <vt:lpstr>steganography</vt:lpstr>
      <vt:lpstr>Steganography</vt:lpstr>
      <vt:lpstr>Steganography</vt:lpstr>
      <vt:lpstr>Uses in the wild</vt:lpstr>
      <vt:lpstr>PowerPoint Presentation</vt:lpstr>
      <vt:lpstr>PowerPoint Presentation</vt:lpstr>
      <vt:lpstr>PowerPoint Presentation</vt:lpstr>
      <vt:lpstr>PowerPoint Presentation</vt:lpstr>
      <vt:lpstr>Legal Stuff</vt:lpstr>
      <vt:lpstr>Steganography in images</vt:lpstr>
      <vt:lpstr>Pixels made of red, green &amp; blue colour values </vt:lpstr>
      <vt:lpstr>Reminder about how a byte is made</vt:lpstr>
      <vt:lpstr>Altering the 4 Least Significant Bits</vt:lpstr>
      <vt:lpstr>Hiding one picture in another</vt:lpstr>
      <vt:lpstr>Hiding one picture in another</vt:lpstr>
      <vt:lpstr>DEMO</vt:lpstr>
      <vt:lpstr>PowerPoint Presentation</vt:lpstr>
      <vt:lpstr>Hiding one  byte in 8 pixels</vt:lpstr>
      <vt:lpstr>Implementation Pseudocode</vt:lpstr>
      <vt:lpstr>Utility functions provided</vt:lpstr>
      <vt:lpstr>Challenge 1</vt:lpstr>
      <vt:lpstr>Challenge 2</vt:lpstr>
      <vt:lpstr>Challenge 3</vt:lpstr>
      <vt:lpstr>Over to you!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Torrens</dc:creator>
  <cp:lastModifiedBy>Mark Torrens</cp:lastModifiedBy>
  <cp:revision>58</cp:revision>
  <dcterms:created xsi:type="dcterms:W3CDTF">2018-03-27T21:23:44Z</dcterms:created>
  <dcterms:modified xsi:type="dcterms:W3CDTF">2018-05-29T19:42:13Z</dcterms:modified>
</cp:coreProperties>
</file>